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97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61" r:id="rId14"/>
    <p:sldId id="262" r:id="rId15"/>
    <p:sldId id="272" r:id="rId16"/>
    <p:sldId id="275" r:id="rId17"/>
    <p:sldId id="274" r:id="rId18"/>
    <p:sldId id="273" r:id="rId19"/>
    <p:sldId id="277" r:id="rId20"/>
    <p:sldId id="290" r:id="rId21"/>
    <p:sldId id="278" r:id="rId22"/>
    <p:sldId id="280" r:id="rId23"/>
    <p:sldId id="281" r:id="rId24"/>
    <p:sldId id="282" r:id="rId25"/>
    <p:sldId id="283" r:id="rId26"/>
    <p:sldId id="284" r:id="rId27"/>
    <p:sldId id="287" r:id="rId28"/>
    <p:sldId id="285" r:id="rId29"/>
    <p:sldId id="286" r:id="rId30"/>
    <p:sldId id="288" r:id="rId31"/>
    <p:sldId id="291" r:id="rId32"/>
    <p:sldId id="294" r:id="rId33"/>
    <p:sldId id="295" r:id="rId34"/>
    <p:sldId id="292" r:id="rId35"/>
    <p:sldId id="293" r:id="rId36"/>
    <p:sldId id="296" r:id="rId37"/>
    <p:sldId id="26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기홍" initials="민기" lastIdx="1" clrIdx="0">
    <p:extLst>
      <p:ext uri="{19B8F6BF-5375-455C-9EA6-DF929625EA0E}">
        <p15:presenceInfo xmlns:p15="http://schemas.microsoft.com/office/powerpoint/2012/main" userId="4b723bf26b937c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8415"/>
    <a:srgbClr val="FC9F24"/>
    <a:srgbClr val="E18203"/>
    <a:srgbClr val="DEDEDE"/>
    <a:srgbClr val="E37900"/>
    <a:srgbClr val="EEA453"/>
    <a:srgbClr val="55AB76"/>
    <a:srgbClr val="E6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78606" autoAdjust="0"/>
  </p:normalViewPr>
  <p:slideViewPr>
    <p:cSldViewPr snapToGrid="0">
      <p:cViewPr varScale="1">
        <p:scale>
          <a:sx n="51" d="100"/>
          <a:sy n="51" d="100"/>
        </p:scale>
        <p:origin x="24" y="8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 기홍" userId="4b723bf26b937ca4" providerId="LiveId" clId="{E3C421B5-9A57-40CC-8321-DFB3B9A66ADA}"/>
    <pc:docChg chg="custSel modSld">
      <pc:chgData name="민 기홍" userId="4b723bf26b937ca4" providerId="LiveId" clId="{E3C421B5-9A57-40CC-8321-DFB3B9A66ADA}" dt="2023-05-10T10:25:25.377" v="601" actId="1036"/>
      <pc:docMkLst>
        <pc:docMk/>
      </pc:docMkLst>
      <pc:sldChg chg="addCm modNotesTx">
        <pc:chgData name="민 기홍" userId="4b723bf26b937ca4" providerId="LiveId" clId="{E3C421B5-9A57-40CC-8321-DFB3B9A66ADA}" dt="2023-05-10T09:50:30.169" v="13" actId="20577"/>
        <pc:sldMkLst>
          <pc:docMk/>
          <pc:sldMk cId="3136245671" sldId="272"/>
        </pc:sldMkLst>
      </pc:sldChg>
      <pc:sldChg chg="modNotesTx">
        <pc:chgData name="민 기홍" userId="4b723bf26b937ca4" providerId="LiveId" clId="{E3C421B5-9A57-40CC-8321-DFB3B9A66ADA}" dt="2023-05-10T10:02:46.358" v="599" actId="20577"/>
        <pc:sldMkLst>
          <pc:docMk/>
          <pc:sldMk cId="1399840521" sldId="273"/>
        </pc:sldMkLst>
      </pc:sldChg>
      <pc:sldChg chg="modNotesTx">
        <pc:chgData name="민 기홍" userId="4b723bf26b937ca4" providerId="LiveId" clId="{E3C421B5-9A57-40CC-8321-DFB3B9A66ADA}" dt="2023-05-10T09:59:05.756" v="401" actId="20577"/>
        <pc:sldMkLst>
          <pc:docMk/>
          <pc:sldMk cId="4278258265" sldId="275"/>
        </pc:sldMkLst>
      </pc:sldChg>
      <pc:sldChg chg="modSp mod">
        <pc:chgData name="민 기홍" userId="4b723bf26b937ca4" providerId="LiveId" clId="{E3C421B5-9A57-40CC-8321-DFB3B9A66ADA}" dt="2023-05-10T10:25:25.377" v="601" actId="1036"/>
        <pc:sldMkLst>
          <pc:docMk/>
          <pc:sldMk cId="1416781830" sldId="285"/>
        </pc:sldMkLst>
        <pc:grpChg chg="mod">
          <ac:chgData name="민 기홍" userId="4b723bf26b937ca4" providerId="LiveId" clId="{E3C421B5-9A57-40CC-8321-DFB3B9A66ADA}" dt="2023-05-10T10:25:25.377" v="601" actId="1036"/>
          <ac:grpSpMkLst>
            <pc:docMk/>
            <pc:sldMk cId="1416781830" sldId="285"/>
            <ac:grpSpMk id="41" creationId="{00000000-0000-0000-0000-000000000000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0T18:50:00.86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8270B-A313-46CA-8DBF-E5E6C55817A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257FF-C635-4854-B500-B2836BB7E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6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257FF-C635-4854-B500-B2836BB7E4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5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 </a:t>
            </a:r>
            <a:r>
              <a:rPr lang="en-US" altLang="ko-KR" dirty="0" err="1"/>
              <a:t>contentList</a:t>
            </a:r>
            <a:r>
              <a:rPr lang="ko-KR" altLang="en-US" dirty="0"/>
              <a:t>부분에서 </a:t>
            </a:r>
            <a:endParaRPr lang="en-US" altLang="ko-KR" dirty="0"/>
          </a:p>
          <a:p>
            <a:r>
              <a:rPr lang="ko-KR" altLang="en-US" dirty="0"/>
              <a:t>데이터의 값들을 다 가져와야 아니까 </a:t>
            </a:r>
            <a:r>
              <a:rPr lang="en-US" altLang="ko-KR" dirty="0" err="1"/>
              <a:t>forEach</a:t>
            </a:r>
            <a:r>
              <a:rPr lang="ko-KR" altLang="en-US" dirty="0"/>
              <a:t>함수 이용</a:t>
            </a:r>
            <a:endParaRPr lang="en-US" altLang="ko-KR" dirty="0"/>
          </a:p>
          <a:p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태그에 속성으로 </a:t>
            </a:r>
            <a:r>
              <a:rPr lang="en-US" altLang="ko-KR" dirty="0"/>
              <a:t>class, </a:t>
            </a:r>
            <a:r>
              <a:rPr lang="en-US" altLang="ko-KR" dirty="0" err="1"/>
              <a:t>conten</a:t>
            </a:r>
            <a:r>
              <a:rPr lang="ko-KR" altLang="en-US" dirty="0"/>
              <a:t>를 넣고 </a:t>
            </a:r>
            <a:r>
              <a:rPr lang="en-US" altLang="ko-KR" dirty="0" err="1"/>
              <a:t>contentList</a:t>
            </a:r>
            <a:r>
              <a:rPr lang="ko-KR" altLang="en-US" dirty="0"/>
              <a:t>에 </a:t>
            </a:r>
            <a:r>
              <a:rPr lang="en-US" altLang="ko-KR" dirty="0"/>
              <a:t>div</a:t>
            </a:r>
            <a:r>
              <a:rPr lang="ko-KR" altLang="en-US" dirty="0"/>
              <a:t>태그를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r>
              <a:rPr lang="en-US" altLang="ko-KR" dirty="0"/>
              <a:t>For(let key in item)</a:t>
            </a:r>
            <a:r>
              <a:rPr lang="ko-KR" altLang="en-US" dirty="0"/>
              <a:t>을 통해서 </a:t>
            </a:r>
            <a:r>
              <a:rPr lang="en-US" altLang="ko-KR" dirty="0"/>
              <a:t>p</a:t>
            </a:r>
            <a:r>
              <a:rPr lang="ko-KR" altLang="en-US" dirty="0"/>
              <a:t>태그를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257FF-C635-4854-B500-B2836BB7E4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2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입력한 </a:t>
            </a:r>
            <a:r>
              <a:rPr lang="en-US" altLang="ko-KR" dirty="0"/>
              <a:t>id</a:t>
            </a:r>
            <a:r>
              <a:rPr lang="ko-KR" altLang="en-US" dirty="0"/>
              <a:t>를 제외한 모든 객체를 보여주는 과정</a:t>
            </a:r>
            <a:r>
              <a:rPr lang="en-US" altLang="ko-KR" dirty="0"/>
              <a:t>.(filter</a:t>
            </a:r>
            <a:r>
              <a:rPr lang="ko-KR" altLang="en-US" dirty="0"/>
              <a:t>메소드 이용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editItem</a:t>
            </a:r>
            <a:r>
              <a:rPr lang="ko-KR" altLang="en-US" dirty="0"/>
              <a:t>함수를 이용 수정</a:t>
            </a:r>
            <a:endParaRPr lang="en-US" altLang="ko-KR" dirty="0"/>
          </a:p>
          <a:p>
            <a:r>
              <a:rPr lang="en-US" altLang="ko-KR" dirty="0"/>
              <a:t>-&gt; map </a:t>
            </a:r>
            <a:r>
              <a:rPr lang="en-US" altLang="ko-KR" dirty="0" err="1"/>
              <a:t>api</a:t>
            </a:r>
            <a:r>
              <a:rPr lang="ko-KR" altLang="en-US" dirty="0"/>
              <a:t>함수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257FF-C635-4854-B500-B2836BB7E4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6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3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8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8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1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EFD1-0706-4427-8018-56D38DB7127F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1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36042" y="49778"/>
            <a:ext cx="12197989" cy="6758444"/>
            <a:chOff x="-2179" y="-3316"/>
            <a:chExt cx="12197989" cy="6758444"/>
          </a:xfrm>
        </p:grpSpPr>
        <p:grpSp>
          <p:nvGrpSpPr>
            <p:cNvPr id="35" name="그룹 34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>
              <a:off x="-790475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5400000">
              <a:off x="3725566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5400000">
              <a:off x="7262301" y="2399738"/>
              <a:ext cx="6753018" cy="1946910"/>
              <a:chOff x="-2179" y="2251488"/>
              <a:chExt cx="12194179" cy="194691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/>
          <p:cNvSpPr/>
          <p:nvPr/>
        </p:nvSpPr>
        <p:spPr>
          <a:xfrm>
            <a:off x="9251" y="4817892"/>
            <a:ext cx="12192000" cy="2036194"/>
          </a:xfrm>
          <a:prstGeom prst="rect">
            <a:avLst/>
          </a:prstGeom>
          <a:solidFill>
            <a:srgbClr val="FF8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120828" y="1284028"/>
            <a:ext cx="7968847" cy="4876742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4th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2715" y="2694234"/>
            <a:ext cx="6250593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26645" y="2014180"/>
            <a:ext cx="697794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심화 </a:t>
            </a:r>
            <a: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JAVASCRIPT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0073" y="3953241"/>
            <a:ext cx="251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발표자 </a:t>
            </a:r>
            <a:endParaRPr lang="en-US" altLang="ko-KR" sz="1600" b="1" dirty="0">
              <a:solidFill>
                <a:srgbClr val="E379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600" b="1" dirty="0">
              <a:solidFill>
                <a:srgbClr val="E379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김지영 </a:t>
            </a:r>
            <a:r>
              <a:rPr lang="en-US" altLang="ko-KR" sz="24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24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이혜린</a:t>
            </a:r>
            <a:endParaRPr lang="ko-KR" altLang="en-US" sz="2400" b="1" dirty="0">
              <a:solidFill>
                <a:srgbClr val="E379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8FBEE28-4FE6-001E-BDF9-31300A324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71F794-35DE-2CE6-B323-CA07567D3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13" y="2645658"/>
            <a:ext cx="4199706" cy="419970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B089DB-A7FA-33AB-8B47-479BC8A14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"/>
          <a:stretch/>
        </p:blipFill>
        <p:spPr bwMode="auto">
          <a:xfrm>
            <a:off x="6543261" y="2491926"/>
            <a:ext cx="4755032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함수들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7F45EE-7912-5B74-4046-87CF355B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82" y="1546616"/>
            <a:ext cx="3311588" cy="13955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1DBE8AA-7C5A-BD3F-6B7D-DB70843CE65D}"/>
              </a:ext>
            </a:extLst>
          </p:cNvPr>
          <p:cNvSpPr txBox="1"/>
          <p:nvPr/>
        </p:nvSpPr>
        <p:spPr>
          <a:xfrm>
            <a:off x="5122669" y="1628970"/>
            <a:ext cx="504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객체가 담긴 배열을 준비했습니다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C77A79-3C6F-EE03-CEFD-AF043D852CAD}"/>
              </a:ext>
            </a:extLst>
          </p:cNvPr>
          <p:cNvSpPr txBox="1"/>
          <p:nvPr/>
        </p:nvSpPr>
        <p:spPr>
          <a:xfrm>
            <a:off x="1386630" y="3333054"/>
            <a:ext cx="5038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Id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사람 찾기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array.find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0AA269F-60FC-2F2F-6FDD-E8FD3164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593" y="3820474"/>
            <a:ext cx="5143500" cy="11938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420609" y="5148101"/>
            <a:ext cx="725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주어진 콜백함수를 사용해서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배열에서 조건을 만족하는 첫 번째로 발견된 요소 반환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8AE2FBD-D2C0-169B-57F8-8046305EC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522" y="3895391"/>
            <a:ext cx="231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함수들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7F45EE-7912-5B74-4046-87CF355B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25" y="1511367"/>
            <a:ext cx="2712008" cy="11428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C77A79-3C6F-EE03-CEFD-AF043D852CAD}"/>
              </a:ext>
            </a:extLst>
          </p:cNvPr>
          <p:cNvSpPr txBox="1"/>
          <p:nvPr/>
        </p:nvSpPr>
        <p:spPr>
          <a:xfrm>
            <a:off x="1222066" y="1564829"/>
            <a:ext cx="5038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나이가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사람 모두 찾기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array.filter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256045" y="3379876"/>
            <a:ext cx="7255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주어진 콜백함수를 사용해서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배열에서 조건을 만족하는 모든 요소들을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배열로 반환함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A25ABA-56DB-47DE-C852-18EA0D816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257" y="2140639"/>
            <a:ext cx="5270500" cy="1054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3548FE2-B757-0DE3-9CFE-C4E56F4DE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155" y="3116927"/>
            <a:ext cx="3225800" cy="11049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429FCA-0860-DC6A-F43C-758C273BE6E0}"/>
              </a:ext>
            </a:extLst>
          </p:cNvPr>
          <p:cNvSpPr txBox="1"/>
          <p:nvPr/>
        </p:nvSpPr>
        <p:spPr>
          <a:xfrm>
            <a:off x="7756818" y="4302339"/>
            <a:ext cx="4341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조건을 만족하는</a:t>
            </a:r>
            <a:endParaRPr lang="en-US" altLang="ko-KR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지영</a:t>
            </a:r>
            <a:r>
              <a:rPr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혜린 객체로 이루어진 배열 반환</a:t>
            </a:r>
          </a:p>
        </p:txBody>
      </p:sp>
    </p:spTree>
    <p:extLst>
      <p:ext uri="{BB962C8B-B14F-4D97-AF65-F5344CB8AC3E}">
        <p14:creationId xmlns:p14="http://schemas.microsoft.com/office/powerpoint/2010/main" val="279044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함수들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7F45EE-7912-5B74-4046-87CF355B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25" y="1511367"/>
            <a:ext cx="2712008" cy="11428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C77A79-3C6F-EE03-CEFD-AF043D852CAD}"/>
              </a:ext>
            </a:extLst>
          </p:cNvPr>
          <p:cNvSpPr txBox="1"/>
          <p:nvPr/>
        </p:nvSpPr>
        <p:spPr>
          <a:xfrm>
            <a:off x="1222066" y="1564829"/>
            <a:ext cx="646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특정 요소 추출해서 새 배열 만들기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array.map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256045" y="3379876"/>
            <a:ext cx="725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배열의 모든 요소에 대해 주어진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함수를 호출한 결과를 모아서 새로운 배열을 반환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(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원본 배열은 변경되지 않음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E1A6F8A-8A9C-AD55-D971-A9535B43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076" y="2102082"/>
            <a:ext cx="4902200" cy="11303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9A981E3-B3BB-3C62-1235-3BDDB4210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703" y="4341652"/>
            <a:ext cx="3086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1249" y="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7421580" y="2641558"/>
            <a:ext cx="4120716" cy="3222113"/>
            <a:chOff x="1642233" y="1872343"/>
            <a:chExt cx="4120716" cy="3222113"/>
          </a:xfrm>
        </p:grpSpPr>
        <p:grpSp>
          <p:nvGrpSpPr>
            <p:cNvPr id="47" name="그룹 46"/>
            <p:cNvGrpSpPr/>
            <p:nvPr/>
          </p:nvGrpSpPr>
          <p:grpSpPr>
            <a:xfrm>
              <a:off x="1642233" y="1872343"/>
              <a:ext cx="4120716" cy="3222113"/>
              <a:chOff x="1045029" y="1872342"/>
              <a:chExt cx="4673600" cy="4636186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045029" y="1872342"/>
                <a:ext cx="4673600" cy="4636186"/>
              </a:xfrm>
              <a:prstGeom prst="roundRect">
                <a:avLst>
                  <a:gd name="adj" fmla="val 409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1045029" y="2800746"/>
                <a:ext cx="4673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2787352"/>
              <a:ext cx="373916" cy="37391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3522369"/>
              <a:ext cx="373916" cy="396694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742" y="4324139"/>
              <a:ext cx="373916" cy="396694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530455" y="1199125"/>
            <a:ext cx="692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배열을 활용한 거지 일기장 </a:t>
            </a:r>
            <a:r>
              <a:rPr lang="ko-KR" altLang="en-US" sz="28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만들어보기</a:t>
            </a:r>
            <a:endParaRPr lang="ko-KR" altLang="en-US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68" name="TextBox 67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869337-03C4-8E81-9EBA-D55E0C151526}"/>
              </a:ext>
            </a:extLst>
          </p:cNvPr>
          <p:cNvSpPr txBox="1"/>
          <p:nvPr/>
        </p:nvSpPr>
        <p:spPr>
          <a:xfrm>
            <a:off x="9111582" y="2744287"/>
            <a:ext cx="72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BF1FE-3840-B0D6-37C0-C7E58C9B3FFC}"/>
              </a:ext>
            </a:extLst>
          </p:cNvPr>
          <p:cNvSpPr txBox="1"/>
          <p:nvPr/>
        </p:nvSpPr>
        <p:spPr>
          <a:xfrm>
            <a:off x="8181108" y="3545795"/>
            <a:ext cx="270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거지 영수증 등록 기능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90ABA9-63A3-6594-9AE1-32C1FDD5E4E1}"/>
              </a:ext>
            </a:extLst>
          </p:cNvPr>
          <p:cNvSpPr txBox="1"/>
          <p:nvPr/>
        </p:nvSpPr>
        <p:spPr>
          <a:xfrm>
            <a:off x="8201908" y="4287901"/>
            <a:ext cx="2681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거지 영수증 삭제 기능 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9F75AC-7A6E-CC1A-352F-EFCD54BBF5D9}"/>
              </a:ext>
            </a:extLst>
          </p:cNvPr>
          <p:cNvSpPr txBox="1"/>
          <p:nvPr/>
        </p:nvSpPr>
        <p:spPr>
          <a:xfrm>
            <a:off x="8210124" y="5063725"/>
            <a:ext cx="254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거지 영수증 수정 기능 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231ECC4-B694-9F87-FE53-AB17EF6AF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71" y="1902250"/>
            <a:ext cx="5870528" cy="47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9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53079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기본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9AD5CAB-1A7F-1B0D-B72F-D911F39F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129" y="1674333"/>
            <a:ext cx="6121400" cy="467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E348D84-1A1D-4132-FD10-04FF9764D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93" y="2686734"/>
            <a:ext cx="2044700" cy="5461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A82957-BF68-3988-DF7A-046EE11A7DD6}"/>
              </a:ext>
            </a:extLst>
          </p:cNvPr>
          <p:cNvSpPr txBox="1"/>
          <p:nvPr/>
        </p:nvSpPr>
        <p:spPr>
          <a:xfrm>
            <a:off x="1228882" y="2062780"/>
            <a:ext cx="297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전역변수 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BA3B747-8657-3174-F1F4-0273098F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98" y="4838659"/>
            <a:ext cx="3835400" cy="876300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273285C-5C3C-F755-9C7D-A53A1441C945}"/>
              </a:ext>
            </a:extLst>
          </p:cNvPr>
          <p:cNvCxnSpPr/>
          <p:nvPr/>
        </p:nvCxnSpPr>
        <p:spPr>
          <a:xfrm flipH="1">
            <a:off x="3959540" y="2297271"/>
            <a:ext cx="1340938" cy="287853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90F90A11-05A3-C8FD-55EF-DE192751F92F}"/>
              </a:ext>
            </a:extLst>
          </p:cNvPr>
          <p:cNvCxnSpPr>
            <a:cxnSpLocks/>
          </p:cNvCxnSpPr>
          <p:nvPr/>
        </p:nvCxnSpPr>
        <p:spPr>
          <a:xfrm flipH="1">
            <a:off x="2092458" y="4232426"/>
            <a:ext cx="3154448" cy="8745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58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798794-20FF-66D4-B845-C636EFAA9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86" y="1398147"/>
            <a:ext cx="4968239" cy="519825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3EEA47E-3521-C8B5-5AEE-89E8FF195DE7}"/>
              </a:ext>
            </a:extLst>
          </p:cNvPr>
          <p:cNvGrpSpPr/>
          <p:nvPr/>
        </p:nvGrpSpPr>
        <p:grpSpPr>
          <a:xfrm>
            <a:off x="6348291" y="2322598"/>
            <a:ext cx="4996619" cy="2155721"/>
            <a:chOff x="653514" y="531109"/>
            <a:chExt cx="11135864" cy="5871414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7F06607A-F44E-55D0-0A8A-5041AEDC5622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59BE52-4306-A868-EF25-412F6F4071DB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F959721F-A787-A11E-4537-FB62301E7A58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F5AC3A1D-E3DB-1B36-0BC8-D7ADE96049DA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C4BAFB3-B5DF-1D7C-A9F7-5FA9ACF5E2AC}"/>
              </a:ext>
            </a:extLst>
          </p:cNvPr>
          <p:cNvSpPr txBox="1"/>
          <p:nvPr/>
        </p:nvSpPr>
        <p:spPr>
          <a:xfrm>
            <a:off x="6812139" y="2784894"/>
            <a:ext cx="3938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창에 입력한 정보를 바탕으로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객체를 만들고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배열에 추가하기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24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463880" y="521520"/>
            <a:ext cx="521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</a:t>
            </a:r>
            <a:r>
              <a:rPr lang="en-US" altLang="ko-KR" sz="2400" b="1" spc="600" dirty="0">
                <a:solidFill>
                  <a:schemeClr val="bg1"/>
                </a:solidFill>
              </a:rPr>
              <a:t>html</a:t>
            </a:r>
            <a:r>
              <a:rPr lang="ko-KR" altLang="en-US" sz="2400" b="1" spc="600" dirty="0">
                <a:solidFill>
                  <a:schemeClr val="bg1"/>
                </a:solidFill>
              </a:rPr>
              <a:t>에 그리기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4550CD-5265-DD3A-2AC8-579B541FCB8B}"/>
              </a:ext>
            </a:extLst>
          </p:cNvPr>
          <p:cNvGrpSpPr/>
          <p:nvPr/>
        </p:nvGrpSpPr>
        <p:grpSpPr>
          <a:xfrm>
            <a:off x="6695277" y="2305092"/>
            <a:ext cx="4996619" cy="2155721"/>
            <a:chOff x="653514" y="531109"/>
            <a:chExt cx="11135864" cy="5871414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FDE170C7-7B0E-7834-4ACF-D8ED74FFACDE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F9CC4D8-F6E8-A783-7B04-469A6B25C14C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A94A8B72-1007-7EB5-30BF-DDF1C6D4DC0D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965E2C-1688-159D-4B14-42B2BF530987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F7AB50-0F92-765E-C99C-DAC35EF3A193}"/>
              </a:ext>
            </a:extLst>
          </p:cNvPr>
          <p:cNvSpPr txBox="1"/>
          <p:nvPr/>
        </p:nvSpPr>
        <p:spPr>
          <a:xfrm>
            <a:off x="7014459" y="2602346"/>
            <a:ext cx="4316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배열 내 객체들을 모두 순회하고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해당 객체들의 키와 값 또한 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&lt;p&gt; 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태그 안에 담아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문서에 그림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23D968B-D85C-33B5-1C50-53385B1A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74" y="1758424"/>
            <a:ext cx="5712025" cy="362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등록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D9922A5-91D4-B9DE-B87B-34B7307FA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83"/>
          <a:stretch/>
        </p:blipFill>
        <p:spPr>
          <a:xfrm>
            <a:off x="7348210" y="2535518"/>
            <a:ext cx="4065502" cy="29592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EC5424-4E20-B91A-B10F-66D1003EA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91" y="2532127"/>
            <a:ext cx="4317761" cy="2933863"/>
          </a:xfrm>
          <a:prstGeom prst="rect">
            <a:avLst/>
          </a:prstGeom>
        </p:spPr>
      </p:pic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95169DCF-4FE5-742D-66B6-92C41041AA3E}"/>
              </a:ext>
            </a:extLst>
          </p:cNvPr>
          <p:cNvSpPr/>
          <p:nvPr/>
        </p:nvSpPr>
        <p:spPr>
          <a:xfrm>
            <a:off x="6034535" y="3783744"/>
            <a:ext cx="637287" cy="4789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97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684515" y="529926"/>
            <a:ext cx="470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수정 </a:t>
            </a:r>
            <a:r>
              <a:rPr lang="en-US" altLang="ko-KR" sz="2400" b="1" spc="600" dirty="0">
                <a:solidFill>
                  <a:schemeClr val="bg1"/>
                </a:solidFill>
              </a:rPr>
              <a:t>&amp; </a:t>
            </a:r>
            <a:r>
              <a:rPr lang="ko-KR" altLang="en-US" sz="2400" b="1" spc="600" dirty="0">
                <a:solidFill>
                  <a:schemeClr val="bg1"/>
                </a:solidFill>
              </a:rPr>
              <a:t>삭제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800D8A8-E734-A541-E139-FD4B4880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70" y="1606201"/>
            <a:ext cx="4942769" cy="14291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1AB7C4-B9E9-FCC6-C170-983A61EA8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939" y="1634763"/>
            <a:ext cx="3693304" cy="249779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64FD3C-203B-A216-0CBE-4EC575922600}"/>
              </a:ext>
            </a:extLst>
          </p:cNvPr>
          <p:cNvGrpSpPr/>
          <p:nvPr/>
        </p:nvGrpSpPr>
        <p:grpSpPr>
          <a:xfrm>
            <a:off x="814991" y="3400458"/>
            <a:ext cx="4996619" cy="2155721"/>
            <a:chOff x="653514" y="531109"/>
            <a:chExt cx="11135864" cy="5871414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5F3C83F1-CD4C-0BC5-B803-C6ECAADDFDF1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65DD725-9F74-95CA-4B7D-D0D88E631463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C0F15B18-04C7-2C41-F2C4-2F0963CE0DAC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249278DD-2904-BE6B-E76C-FB0096D153FD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0330D4F-3F48-530E-4511-D4A0E32E3865}"/>
              </a:ext>
            </a:extLst>
          </p:cNvPr>
          <p:cNvSpPr txBox="1"/>
          <p:nvPr/>
        </p:nvSpPr>
        <p:spPr>
          <a:xfrm>
            <a:off x="1378733" y="3864192"/>
            <a:ext cx="356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Array.filter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메소드를 이용해서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입력받은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lang="ko-KR" altLang="en-US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제외한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객체들을 지닌 배열 리턴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D88A982-1432-34D4-1AF2-E8985EDB819F}"/>
              </a:ext>
            </a:extLst>
          </p:cNvPr>
          <p:cNvGrpSpPr/>
          <p:nvPr/>
        </p:nvGrpSpPr>
        <p:grpSpPr>
          <a:xfrm>
            <a:off x="6521223" y="4435530"/>
            <a:ext cx="4996619" cy="2155721"/>
            <a:chOff x="653514" y="531109"/>
            <a:chExt cx="11135864" cy="5871414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BABA52FF-F1B4-1447-D347-D8C4ABCFDBB2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6F4AFC6-F9E8-191A-DDF0-8A653D4BA0CD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84EE6270-AC89-824A-B916-2823E1CFD111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3A965CD9-A18D-0114-3D3F-B7D38114874A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DDA205D-78B0-08EA-8338-D1282CA9869F}"/>
              </a:ext>
            </a:extLst>
          </p:cNvPr>
          <p:cNvSpPr txBox="1"/>
          <p:nvPr/>
        </p:nvSpPr>
        <p:spPr>
          <a:xfrm>
            <a:off x="6975327" y="4880223"/>
            <a:ext cx="356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Array.map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메소드를 이용해서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입력받은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value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값을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반영한 새로운 배열로 덮어씌움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84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111" y="-6811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59520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동기식 언어이다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4379816" y="2653228"/>
            <a:ext cx="7255877" cy="291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번에 하나의 작업을 수행한다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작업이 실행되는 동안 다른 작업은 </a:t>
            </a:r>
            <a:endParaRPr lang="en-US" altLang="ko-KR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멈춘 상태를 유지하고 자신의 차례를 기다린다</a:t>
            </a:r>
            <a:r>
              <a:rPr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음식점에 여러 사람들과 갔을 때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키오스크를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이용해 한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사람씩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결제하는 것과 유사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BF25AC-DF57-F7BF-4E94-FFD6D87D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09" y="2812850"/>
            <a:ext cx="2789406" cy="27569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1264858" y="1850248"/>
            <a:ext cx="11639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스레드</a:t>
            </a:r>
            <a:r>
              <a:rPr lang="en-US" altLang="ko-KR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싱글 스레드</a:t>
            </a:r>
            <a:r>
              <a:rPr lang="en-US" altLang="ko-KR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동기</a:t>
            </a:r>
            <a:r>
              <a:rPr lang="en-US" altLang="ko-KR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(Synchronous)</a:t>
            </a:r>
            <a:endParaRPr lang="ko-KR" altLang="en-US" sz="27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78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200024" y="243840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338284" y="1929358"/>
            <a:ext cx="7298089" cy="52322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객체 알아보기</a:t>
              </a: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60056" y="2662332"/>
            <a:ext cx="7298089" cy="523220"/>
            <a:chOff x="3526970" y="19293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배열 알아보기</a:t>
              </a: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06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367314" y="3366274"/>
            <a:ext cx="7298089" cy="523220"/>
            <a:chOff x="3526970" y="1929358"/>
            <a:chExt cx="7298089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배열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API 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함수들</a:t>
              </a: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09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360055" y="4128276"/>
            <a:ext cx="7298089" cy="523220"/>
            <a:chOff x="3526970" y="1929358"/>
            <a:chExt cx="7298089" cy="523220"/>
          </a:xfrm>
        </p:grpSpPr>
        <p:sp>
          <p:nvSpPr>
            <p:cNvPr id="74" name="TextBox 73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미니 프로젝트</a:t>
              </a: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12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B94C2AF-AA11-9AEB-BC35-80B923E76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67" y="2665978"/>
            <a:ext cx="4197600" cy="4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DCB75-FAF9-3042-6B4F-8E516DEB5946}"/>
              </a:ext>
            </a:extLst>
          </p:cNvPr>
          <p:cNvSpPr txBox="1"/>
          <p:nvPr/>
        </p:nvSpPr>
        <p:spPr>
          <a:xfrm>
            <a:off x="3484790" y="4660423"/>
            <a:ext cx="262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거지 일기장 만들어 보기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5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111" y="-6811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59520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동기식 언어이다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1007678" y="1950264"/>
            <a:ext cx="305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C38A634-B9D0-9EED-91C1-DC76A2CBB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9" y="2566779"/>
            <a:ext cx="5978886" cy="24027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B0102CB-A298-C7CC-26E3-9D7712A0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130" y="2527312"/>
            <a:ext cx="3556000" cy="23241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CCFCD26-4F8E-E9E4-D13A-F45E2DD483E8}"/>
              </a:ext>
            </a:extLst>
          </p:cNvPr>
          <p:cNvSpPr txBox="1"/>
          <p:nvPr/>
        </p:nvSpPr>
        <p:spPr>
          <a:xfrm>
            <a:off x="7147940" y="1902830"/>
            <a:ext cx="305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콘솔창</a:t>
            </a:r>
            <a:endParaRPr lang="ko-KR" altLang="en-US" sz="27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F1B54A-C4B4-0A8D-B388-6514FE05D62B}"/>
              </a:ext>
            </a:extLst>
          </p:cNvPr>
          <p:cNvSpPr txBox="1"/>
          <p:nvPr/>
        </p:nvSpPr>
        <p:spPr>
          <a:xfrm>
            <a:off x="1474734" y="5176327"/>
            <a:ext cx="8434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순서대로 실행되는 것을 볼 수 있음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DE4D05-7EA2-5339-E793-D6E6600484A4}"/>
              </a:ext>
            </a:extLst>
          </p:cNvPr>
          <p:cNvSpPr txBox="1"/>
          <p:nvPr/>
        </p:nvSpPr>
        <p:spPr>
          <a:xfrm>
            <a:off x="970476" y="5235180"/>
            <a:ext cx="305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➡️</a:t>
            </a:r>
          </a:p>
        </p:txBody>
      </p:sp>
    </p:spTree>
    <p:extLst>
      <p:ext uri="{BB962C8B-B14F-4D97-AF65-F5344CB8AC3E}">
        <p14:creationId xmlns:p14="http://schemas.microsoft.com/office/powerpoint/2010/main" val="299803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6916" y="-9942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10506" y="583651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왜 이렇게 나오는가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28ACFF-7A88-4F9C-D31A-3F5AAA007C26}"/>
              </a:ext>
            </a:extLst>
          </p:cNvPr>
          <p:cNvSpPr txBox="1"/>
          <p:nvPr/>
        </p:nvSpPr>
        <p:spPr>
          <a:xfrm>
            <a:off x="4323495" y="1900717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✅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E326DE-2F95-BFCC-C1BC-26B254E87EC5}"/>
              </a:ext>
            </a:extLst>
          </p:cNvPr>
          <p:cNvSpPr txBox="1"/>
          <p:nvPr/>
        </p:nvSpPr>
        <p:spPr>
          <a:xfrm>
            <a:off x="4782713" y="1846590"/>
            <a:ext cx="908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Heap</a:t>
            </a:r>
            <a:endParaRPr lang="ko-KR" altLang="en-US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0A16556-C830-8DC4-D88F-42922D3C1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r="17212"/>
          <a:stretch/>
        </p:blipFill>
        <p:spPr>
          <a:xfrm>
            <a:off x="1075000" y="1534204"/>
            <a:ext cx="3041140" cy="368327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F64B30F-8E16-DCF0-AB0B-30601204ABDD}"/>
              </a:ext>
            </a:extLst>
          </p:cNvPr>
          <p:cNvSpPr txBox="1"/>
          <p:nvPr/>
        </p:nvSpPr>
        <p:spPr>
          <a:xfrm>
            <a:off x="4323495" y="2509498"/>
            <a:ext cx="908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변수와 객체의 메모리 할당을 담당하는 곳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8A67D-ABAD-E2F8-7BF3-D465D23540BA}"/>
              </a:ext>
            </a:extLst>
          </p:cNvPr>
          <p:cNvSpPr txBox="1"/>
          <p:nvPr/>
        </p:nvSpPr>
        <p:spPr>
          <a:xfrm>
            <a:off x="4832851" y="3257888"/>
            <a:ext cx="908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Call Stack</a:t>
            </a:r>
            <a:endParaRPr lang="ko-KR" altLang="en-US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18E442-36A3-9FBA-B6FE-10746B5867A1}"/>
              </a:ext>
            </a:extLst>
          </p:cNvPr>
          <p:cNvSpPr txBox="1"/>
          <p:nvPr/>
        </p:nvSpPr>
        <p:spPr>
          <a:xfrm>
            <a:off x="4357866" y="3833630"/>
            <a:ext cx="9089779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함수가 호출이 되면 쌓이는 곳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6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LIFO</a:t>
            </a:r>
            <a:r>
              <a:rPr lang="ko-KR" altLang="en-US" sz="2000" b="1" spc="6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구조 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맨 마지막에 호출된 함수가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맨 먼저 반환된다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945DF2-D6CE-0136-FCD5-E10FB94D1156}"/>
              </a:ext>
            </a:extLst>
          </p:cNvPr>
          <p:cNvSpPr txBox="1"/>
          <p:nvPr/>
        </p:nvSpPr>
        <p:spPr>
          <a:xfrm>
            <a:off x="4331941" y="3272586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✅ </a:t>
            </a:r>
          </a:p>
        </p:txBody>
      </p:sp>
    </p:spTree>
    <p:extLst>
      <p:ext uri="{BB962C8B-B14F-4D97-AF65-F5344CB8AC3E}">
        <p14:creationId xmlns:p14="http://schemas.microsoft.com/office/powerpoint/2010/main" val="110131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474392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10506" y="583651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Call Stack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호출 순서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23EC65-10F9-5A99-CBAA-9A92AC05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15" y="1582548"/>
            <a:ext cx="3540335" cy="42077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A5A50F-4A11-E5E0-A3E1-58FE36D93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02" y="2259706"/>
            <a:ext cx="3392943" cy="35507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5F59942-2853-9DB4-5CB2-D7616CD3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048" y="2134313"/>
            <a:ext cx="3323455" cy="36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2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(asynchronous)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4398212" y="2731323"/>
            <a:ext cx="7255877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어떠한 요청을 보내면 그 요청이 끝날 때까지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기다리는 것이 아니라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응답에 관계없이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바로 다음 동작이 실행되는 방식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BF25AC-DF57-F7BF-4E94-FFD6D87D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09" y="2812850"/>
            <a:ext cx="2789406" cy="27569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1264858" y="1850248"/>
            <a:ext cx="11639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비동기란 </a:t>
            </a:r>
            <a:r>
              <a:rPr lang="en-US" altLang="ko-KR" sz="3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3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841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586563" y="2302661"/>
            <a:ext cx="8521978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 쪽에서 데이터를 받아와야 할 때는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요청하고 서버에서 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응답할 때까지 대기해야 하므로 비동기적으로 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2082805" y="1734708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Ajax Web API </a:t>
            </a: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87AFF-3443-55AF-9270-61B835C37A7C}"/>
              </a:ext>
            </a:extLst>
          </p:cNvPr>
          <p:cNvSpPr txBox="1"/>
          <p:nvPr/>
        </p:nvSpPr>
        <p:spPr>
          <a:xfrm>
            <a:off x="1633627" y="4365409"/>
            <a:ext cx="8521978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주로 서버 쪽에서 파일을 읽어야 하는 상황에는 비동기적으로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19D94-C35C-17FB-2DA5-9AB7DD7D0BDA}"/>
              </a:ext>
            </a:extLst>
          </p:cNvPr>
          <p:cNvSpPr txBox="1"/>
          <p:nvPr/>
        </p:nvSpPr>
        <p:spPr>
          <a:xfrm>
            <a:off x="2129869" y="3797456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읽기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9CB646-FAA0-C2F8-FA02-BBCBD15954B1}"/>
              </a:ext>
            </a:extLst>
          </p:cNvPr>
          <p:cNvSpPr txBox="1"/>
          <p:nvPr/>
        </p:nvSpPr>
        <p:spPr>
          <a:xfrm>
            <a:off x="1630690" y="1803522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976CD6-8B00-82EE-20F1-53B08F2BEB50}"/>
              </a:ext>
            </a:extLst>
          </p:cNvPr>
          <p:cNvSpPr txBox="1"/>
          <p:nvPr/>
        </p:nvSpPr>
        <p:spPr>
          <a:xfrm>
            <a:off x="1586563" y="3882403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14945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650731" y="2334745"/>
            <a:ext cx="8521978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암호화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복호화를 할 때에도 바로 처리가 되지 않고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시간이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오래 걸리는 경우가 있기 때문에 비동기적으로 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2163016" y="1766792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암호화 </a:t>
            </a:r>
            <a:r>
              <a:rPr lang="en-US" altLang="ko-KR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복호화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87AFF-3443-55AF-9270-61B835C37A7C}"/>
              </a:ext>
            </a:extLst>
          </p:cNvPr>
          <p:cNvSpPr txBox="1"/>
          <p:nvPr/>
        </p:nvSpPr>
        <p:spPr>
          <a:xfrm>
            <a:off x="1697795" y="4397493"/>
            <a:ext cx="8521978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단순히 어떤 작업을 몇 초 후에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스케쥴링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해야 하는 상황에는</a:t>
            </a:r>
            <a:r>
              <a:rPr lang="en-US" altLang="ko-KR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setTimeout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사용하여 비동기적으로 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19D94-C35C-17FB-2DA5-9AB7DD7D0BDA}"/>
              </a:ext>
            </a:extLst>
          </p:cNvPr>
          <p:cNvSpPr txBox="1"/>
          <p:nvPr/>
        </p:nvSpPr>
        <p:spPr>
          <a:xfrm>
            <a:off x="2210080" y="3829540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 예약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E691C-C9F6-57DE-F41B-FF6B6C8ED3DE}"/>
              </a:ext>
            </a:extLst>
          </p:cNvPr>
          <p:cNvSpPr txBox="1"/>
          <p:nvPr/>
        </p:nvSpPr>
        <p:spPr>
          <a:xfrm>
            <a:off x="1694858" y="1835606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3AC2C-9BE8-558A-3C41-AF3209B59255}"/>
              </a:ext>
            </a:extLst>
          </p:cNvPr>
          <p:cNvSpPr txBox="1"/>
          <p:nvPr/>
        </p:nvSpPr>
        <p:spPr>
          <a:xfrm>
            <a:off x="1650731" y="3914487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325786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동기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비동기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F754B35-CE5F-1644-A34A-EDF0DB6F6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66" y="1605820"/>
            <a:ext cx="7010951" cy="42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09804" y="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2426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(Callback)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함수란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32BADC-F16C-1B29-3E99-09240FAE4938}"/>
              </a:ext>
            </a:extLst>
          </p:cNvPr>
          <p:cNvSpPr txBox="1"/>
          <p:nvPr/>
        </p:nvSpPr>
        <p:spPr>
          <a:xfrm>
            <a:off x="1288100" y="1685581"/>
            <a:ext cx="9383247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특정함수에 매개변수로 전달된 함수를 의미</a:t>
            </a:r>
            <a:r>
              <a:rPr lang="en-US" altLang="ko-KR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나중에 호출될 함수들</a:t>
            </a:r>
            <a:endParaRPr lang="ko-KR" altLang="en-US" sz="25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EBA024-AEED-D538-4254-F826305C9C72}"/>
              </a:ext>
            </a:extLst>
          </p:cNvPr>
          <p:cNvSpPr txBox="1"/>
          <p:nvPr/>
        </p:nvSpPr>
        <p:spPr>
          <a:xfrm>
            <a:off x="6346527" y="1994204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10CAF9-767C-7FC0-0C55-3DADFD391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00"/>
          <a:stretch/>
        </p:blipFill>
        <p:spPr>
          <a:xfrm>
            <a:off x="1344443" y="3141712"/>
            <a:ext cx="5789461" cy="25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0825" y="-13914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3B066B-FA71-6C8C-03F2-66182032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81" y="1860902"/>
            <a:ext cx="5929923" cy="349545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1D42E6A-D89A-B430-51F9-B340BEE78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10"/>
          <a:stretch/>
        </p:blipFill>
        <p:spPr>
          <a:xfrm>
            <a:off x="7080543" y="4437231"/>
            <a:ext cx="3754593" cy="878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D32BADC-F16C-1B29-3E99-09240FAE4938}"/>
              </a:ext>
            </a:extLst>
          </p:cNvPr>
          <p:cNvSpPr txBox="1"/>
          <p:nvPr/>
        </p:nvSpPr>
        <p:spPr>
          <a:xfrm>
            <a:off x="7089537" y="1843252"/>
            <a:ext cx="44489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en-US" altLang="ko-KR" sz="2000" b="1" spc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Date.now</a:t>
            </a:r>
            <a:endParaRPr lang="en-US" altLang="ko-KR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시간을 숫자 형태로 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가져오는 자바스크립트 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내장 함수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EBA024-AEED-D538-4254-F826305C9C72}"/>
              </a:ext>
            </a:extLst>
          </p:cNvPr>
          <p:cNvSpPr txBox="1"/>
          <p:nvPr/>
        </p:nvSpPr>
        <p:spPr>
          <a:xfrm>
            <a:off x="7073795" y="1885856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141678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727" y="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34B8885-4A28-B0D9-9596-E95B9236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31" y="1422380"/>
            <a:ext cx="7330769" cy="1836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688FBA-65EF-ABF7-FAC6-9AE04DC33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90" y="3388966"/>
            <a:ext cx="5842000" cy="5461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E0D022B-2154-EEB3-F4E1-5CE7C6369383}"/>
              </a:ext>
            </a:extLst>
          </p:cNvPr>
          <p:cNvSpPr txBox="1"/>
          <p:nvPr/>
        </p:nvSpPr>
        <p:spPr>
          <a:xfrm>
            <a:off x="1666577" y="4208967"/>
            <a:ext cx="9430282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en-US" altLang="ko-KR" sz="2000" b="1" spc="600" dirty="0" err="1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setTimeout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spc="600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function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spc="600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miliseconds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lang="en-US" altLang="ko-KR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일정 시간이 지난 후 정해진 코드를 실행하게 한다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주어진 시간 이후에 함수를 호출하거나 표현식을 평가한다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ED0F54-8E51-5232-1E4A-B7E8BBFC1EAF}"/>
              </a:ext>
            </a:extLst>
          </p:cNvPr>
          <p:cNvSpPr txBox="1"/>
          <p:nvPr/>
        </p:nvSpPr>
        <p:spPr>
          <a:xfrm>
            <a:off x="1679116" y="4239379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422827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200024" y="243840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260464" y="1929358"/>
            <a:ext cx="7298089" cy="52200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동기란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82236" y="2915245"/>
            <a:ext cx="7298089" cy="522000"/>
            <a:chOff x="3526970" y="21828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2198427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비동기란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444646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21828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89494" y="3829302"/>
            <a:ext cx="7298089" cy="643855"/>
            <a:chOff x="3526970" y="2392386"/>
            <a:chExt cx="7298089" cy="643855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2392386"/>
              <a:ext cx="2850378" cy="622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동기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비동기 예시</a:t>
              </a:r>
            </a:p>
          </p:txBody>
        </p:sp>
        <p:cxnSp>
          <p:nvCxnSpPr>
            <p:cNvPr id="71" name="직선 연결선 70"/>
            <p:cNvCxnSpPr>
              <a:cxnSpLocks/>
            </p:cNvCxnSpPr>
            <p:nvPr/>
          </p:nvCxnSpPr>
          <p:spPr>
            <a:xfrm>
              <a:off x="6377348" y="2833157"/>
              <a:ext cx="2824709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2513021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8069B193-A8B9-6B57-BEF8-C593EE3FF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"/>
          <a:stretch/>
        </p:blipFill>
        <p:spPr bwMode="auto">
          <a:xfrm>
            <a:off x="-843661" y="2532420"/>
            <a:ext cx="4755032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8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0" y="-3520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5E7B1-EEE4-19A7-160C-3FF9FBAD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72" y="1870333"/>
            <a:ext cx="5390645" cy="38105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B5F6DA-514A-43F9-F39E-D729ADAC4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35" y="4306364"/>
            <a:ext cx="3082429" cy="1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3070" y="-4177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Promise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F1AB8-B2E8-4FD7-B9E3-F5516788E5C9}"/>
              </a:ext>
            </a:extLst>
          </p:cNvPr>
          <p:cNvSpPr txBox="1"/>
          <p:nvPr/>
        </p:nvSpPr>
        <p:spPr>
          <a:xfrm>
            <a:off x="5299433" y="2162391"/>
            <a:ext cx="10758849" cy="291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Promise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객체는 자바스크립트에서 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비동기적인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프로그래밍을 위해 사용된다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지옥으로 인해 나쁜 가독성과 에러의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처리 문제를 해결한 대안 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22A1CD3-1C21-1A7D-728B-4C9E055C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31" y="2155287"/>
            <a:ext cx="4234640" cy="32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8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133" y="-171652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잘못된 비동기 예제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C7BCDC0-CEBF-B0D3-B97C-7B0657361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70"/>
          <a:stretch/>
        </p:blipFill>
        <p:spPr>
          <a:xfrm>
            <a:off x="1441956" y="1466297"/>
            <a:ext cx="4423075" cy="46057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E617DAA-2BD0-31B0-B6FA-8A3155BE8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82" r="20284"/>
          <a:stretch/>
        </p:blipFill>
        <p:spPr>
          <a:xfrm>
            <a:off x="6029369" y="1475871"/>
            <a:ext cx="4233102" cy="124942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4E1BC82-9376-EFA8-3757-0599AB6AB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965" y="2882915"/>
            <a:ext cx="3216463" cy="15978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9F5B024-733C-D871-6517-40A0DE24582F}"/>
              </a:ext>
            </a:extLst>
          </p:cNvPr>
          <p:cNvSpPr txBox="1"/>
          <p:nvPr/>
        </p:nvSpPr>
        <p:spPr>
          <a:xfrm>
            <a:off x="6122727" y="4938146"/>
            <a:ext cx="1075884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학교에 도착하기도 전에 열심히 </a:t>
            </a:r>
            <a:endParaRPr lang="en-US" altLang="ko-KR" sz="2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공부를 하는 사태 발생</a:t>
            </a:r>
            <a:endParaRPr lang="en-US" altLang="ko-KR" sz="2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63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3069" y="-94825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Promise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예제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D0DC46-342D-F2ED-28E3-E59EC7F7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05" y="3038186"/>
            <a:ext cx="3106022" cy="15912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37970A-5DC5-85AD-5C91-5987E5B36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65" y="1377654"/>
            <a:ext cx="4925441" cy="465231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E56E23-4A56-38C3-4D65-57A3D8D3F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159" y="1384598"/>
            <a:ext cx="4060567" cy="146847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D6CAE-58FC-EB33-F1A0-CA9D971B1AD2}"/>
              </a:ext>
            </a:extLst>
          </p:cNvPr>
          <p:cNvSpPr txBox="1"/>
          <p:nvPr/>
        </p:nvSpPr>
        <p:spPr>
          <a:xfrm>
            <a:off x="6415335" y="5377058"/>
            <a:ext cx="10758849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성공적으로 완료 </a:t>
            </a:r>
            <a:r>
              <a:rPr lang="en-US" altLang="ko-KR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5927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949" y="-8219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16625" y="868383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Async/Await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22F3DC-7000-8567-17B0-C54C2B49535F}"/>
              </a:ext>
            </a:extLst>
          </p:cNvPr>
          <p:cNvSpPr txBox="1"/>
          <p:nvPr/>
        </p:nvSpPr>
        <p:spPr>
          <a:xfrm>
            <a:off x="1972669" y="2322279"/>
            <a:ext cx="10758849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최근 자바스크립트 문법에 추가된 비동기 처리 패턴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기존의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콜백과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Promise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단점을 보완하기 위해 생겨남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Promise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좋지 않은 가독성을 집중적으로 보완한 문법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95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23010" y="-102075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16625" y="868383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Async/Await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22F3DC-7000-8567-17B0-C54C2B49535F}"/>
              </a:ext>
            </a:extLst>
          </p:cNvPr>
          <p:cNvSpPr txBox="1"/>
          <p:nvPr/>
        </p:nvSpPr>
        <p:spPr>
          <a:xfrm>
            <a:off x="1468409" y="1234181"/>
            <a:ext cx="1075884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문법</a:t>
            </a:r>
            <a:endParaRPr lang="en-US" altLang="ko-KR" sz="3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앞에 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async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예약어를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쓴다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함수 내에서 비동기 처리 로직을 수행하는 메서드 앞에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await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예약어를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붙여준다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997912-D347-1213-ECE1-C2D22553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38" y="4146047"/>
            <a:ext cx="5103666" cy="13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2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31852" y="8048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16625" y="868383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Async/Await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9DB1B23-BD64-6395-C4D4-6CAE85742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25" y="1530232"/>
            <a:ext cx="6363551" cy="41770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9746B30-CCB2-A952-0697-0512BFD2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64" y="1585183"/>
            <a:ext cx="3027907" cy="19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2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-9203" y="0"/>
            <a:ext cx="12203249" cy="7392657"/>
            <a:chOff x="-7439" y="-3317"/>
            <a:chExt cx="12203249" cy="7392657"/>
          </a:xfrm>
        </p:grpSpPr>
        <p:grpSp>
          <p:nvGrpSpPr>
            <p:cNvPr id="58" name="그룹 5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72" name="직선 연결선 71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1974802" y="1293222"/>
            <a:ext cx="8319202" cy="4753517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4th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30728" y="3358065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65585" y="2612038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감사합니다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알아보기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8869" y="1574545"/>
            <a:ext cx="3363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객체란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68870" y="2193921"/>
            <a:ext cx="418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속성과 값으로 구성된 데이터의 집합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5E4DDDB-5657-2411-7C20-F04A9710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42" y="3210305"/>
            <a:ext cx="2968059" cy="9194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5EB416-4577-9E48-FEFC-ADEAF5A51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984" y="2842421"/>
            <a:ext cx="2599696" cy="1662391"/>
          </a:xfrm>
          <a:prstGeom prst="rect">
            <a:avLst/>
          </a:prstGeom>
        </p:spPr>
      </p:pic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B5C7062D-4AE5-D24F-7E60-12D0CA1EC385}"/>
              </a:ext>
            </a:extLst>
          </p:cNvPr>
          <p:cNvSpPr/>
          <p:nvPr/>
        </p:nvSpPr>
        <p:spPr>
          <a:xfrm>
            <a:off x="5680229" y="3370878"/>
            <a:ext cx="637287" cy="4789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45DB28-73A8-A048-57E3-1EF0E950C509}"/>
              </a:ext>
            </a:extLst>
          </p:cNvPr>
          <p:cNvSpPr txBox="1"/>
          <p:nvPr/>
        </p:nvSpPr>
        <p:spPr>
          <a:xfrm>
            <a:off x="2995809" y="5071406"/>
            <a:ext cx="6196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객체를 사용하면 코드의 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재사용성을 높이고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코드를 구조화 시킬 수 있음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C43B44-63F1-266C-D3B5-ED465867DE8F}"/>
              </a:ext>
            </a:extLst>
          </p:cNvPr>
          <p:cNvSpPr txBox="1"/>
          <p:nvPr/>
        </p:nvSpPr>
        <p:spPr>
          <a:xfrm>
            <a:off x="7373271" y="2216521"/>
            <a:ext cx="3042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지영 객체의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‘age’ key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b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value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23!</a:t>
            </a:r>
            <a:endParaRPr lang="ko-KR" altLang="en-US" sz="1500" dirty="0">
              <a:solidFill>
                <a:schemeClr val="accent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41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0148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다루기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8211" y="1491961"/>
            <a:ext cx="4847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</a:t>
            </a:r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key </a:t>
            </a:r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접근하기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C5277AA-D14E-A325-AB87-96BB4E8B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473" y="2643533"/>
            <a:ext cx="2557772" cy="84754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23D3A8F-FFC2-B038-2772-83BB1B1B2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13" y="2633639"/>
            <a:ext cx="1150065" cy="85825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2444235-82E2-1F0D-494C-74514D1BA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226" y="1197102"/>
            <a:ext cx="1769337" cy="11314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6A3BE27-DE64-1D55-0873-29BC9CDF5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596" y="4274745"/>
            <a:ext cx="2766666" cy="5326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9DEDB7-1045-6F9B-044F-A367B29B3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432" y="4154486"/>
            <a:ext cx="1150065" cy="85825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13FFDC-041B-81A5-A07B-F1F34C1BC4E5}"/>
              </a:ext>
            </a:extLst>
          </p:cNvPr>
          <p:cNvSpPr txBox="1"/>
          <p:nvPr/>
        </p:nvSpPr>
        <p:spPr>
          <a:xfrm>
            <a:off x="1438888" y="4937934"/>
            <a:ext cx="3042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꼭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string 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타입이어야 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912665-1340-778E-A959-D773550255B7}"/>
              </a:ext>
            </a:extLst>
          </p:cNvPr>
          <p:cNvSpPr txBox="1"/>
          <p:nvPr/>
        </p:nvSpPr>
        <p:spPr>
          <a:xfrm>
            <a:off x="1442974" y="2225990"/>
            <a:ext cx="418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점 표기법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335118-9A7F-EBEB-0FCD-3D082E61DD0C}"/>
              </a:ext>
            </a:extLst>
          </p:cNvPr>
          <p:cNvSpPr txBox="1"/>
          <p:nvPr/>
        </p:nvSpPr>
        <p:spPr>
          <a:xfrm>
            <a:off x="1438888" y="3892590"/>
            <a:ext cx="418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대괄호 표기법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07FD26-34BC-8344-563F-5423E1C554B4}"/>
              </a:ext>
            </a:extLst>
          </p:cNvPr>
          <p:cNvSpPr txBox="1"/>
          <p:nvPr/>
        </p:nvSpPr>
        <p:spPr>
          <a:xfrm>
            <a:off x="7376694" y="2946532"/>
            <a:ext cx="32878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대괄호 표기법은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동적으로 속성 이름을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결정해야 할 때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유용하게 쓰임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입력에 따라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 값이 결정되는 경우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5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0148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다루기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449" y="2263912"/>
            <a:ext cx="4847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for … in </a:t>
            </a:r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사용한 객체 접근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2444235-82E2-1F0D-494C-74514D1B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26" y="1175703"/>
            <a:ext cx="1769337" cy="11314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132505F-34E0-10B0-C826-BF890E1EC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015" y="3033830"/>
            <a:ext cx="4147759" cy="12097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C181094-F8A1-4E24-C02A-6E0C40281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319" y="3052697"/>
            <a:ext cx="2262109" cy="11502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D362FE-636F-5F46-2A5E-75D1582C6ED6}"/>
              </a:ext>
            </a:extLst>
          </p:cNvPr>
          <p:cNvSpPr txBox="1"/>
          <p:nvPr/>
        </p:nvSpPr>
        <p:spPr>
          <a:xfrm>
            <a:off x="1512512" y="4676594"/>
            <a:ext cx="442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모든 속성들을 순회하는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반복문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9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알아보기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8869" y="1574545"/>
            <a:ext cx="326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배열이란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13387" y="5201598"/>
            <a:ext cx="477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 내부의 데이터 타입이 다를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크기는 동적으로 변경될 수 있음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8236E06-C260-FA33-ABF3-F32FB046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45" y="2711958"/>
            <a:ext cx="3937000" cy="5334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6334A0F-C0BC-8C62-74BC-EAE404BDC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374" y="3417633"/>
            <a:ext cx="3136900" cy="12827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1D7050B-CC4D-DA2F-B7CF-535A53C7E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874" y="2689279"/>
            <a:ext cx="3048000" cy="7239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D77B354-ACC2-FD6D-90E2-828C0D27D2D7}"/>
              </a:ext>
            </a:extLst>
          </p:cNvPr>
          <p:cNvSpPr txBox="1"/>
          <p:nvPr/>
        </p:nvSpPr>
        <p:spPr>
          <a:xfrm>
            <a:off x="6730034" y="2215847"/>
            <a:ext cx="477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길이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 인덱스로 접근하기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75FA893-2037-914E-5333-54DDC5190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723" y="3615467"/>
            <a:ext cx="1069051" cy="7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다루기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40B8D9-B96E-548A-BEBB-B74720A92B7A}"/>
              </a:ext>
            </a:extLst>
          </p:cNvPr>
          <p:cNvSpPr txBox="1"/>
          <p:nvPr/>
        </p:nvSpPr>
        <p:spPr>
          <a:xfrm>
            <a:off x="1406258" y="1630685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모든 요소에 접근하는 방법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8CE875-0FB3-1DD3-9680-854B06F5F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64" y="2420398"/>
            <a:ext cx="3835400" cy="774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C316267-7BF2-9506-8D65-BDEDC4AD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990" y="3440992"/>
            <a:ext cx="2641600" cy="8128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5405583-8D51-D83F-AE0F-8AFA02E7B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803" y="4598392"/>
            <a:ext cx="2590800" cy="787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BF3C059-3CF1-ED20-58A4-69661BAA255C}"/>
              </a:ext>
            </a:extLst>
          </p:cNvPr>
          <p:cNvSpPr txBox="1"/>
          <p:nvPr/>
        </p:nvSpPr>
        <p:spPr>
          <a:xfrm>
            <a:off x="5732836" y="2538286"/>
            <a:ext cx="477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인덱스로 접근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4DA10C-FAB0-B504-EB76-2BC466DDC8F8}"/>
              </a:ext>
            </a:extLst>
          </p:cNvPr>
          <p:cNvSpPr txBox="1"/>
          <p:nvPr/>
        </p:nvSpPr>
        <p:spPr>
          <a:xfrm>
            <a:off x="5746963" y="3534240"/>
            <a:ext cx="477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for … 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사용한 접근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888903-B229-02EF-83E0-C0392C7B1343}"/>
              </a:ext>
            </a:extLst>
          </p:cNvPr>
          <p:cNvSpPr txBox="1"/>
          <p:nvPr/>
        </p:nvSpPr>
        <p:spPr>
          <a:xfrm>
            <a:off x="5785077" y="4598392"/>
            <a:ext cx="477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 내장함수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forEach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뒤에 이어서 설명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BEFABA9-177A-03AC-F4FB-9987CBC31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7363" y="2296966"/>
            <a:ext cx="1213886" cy="9458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5E3023E-D02F-7172-25BD-22C15E3F04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762"/>
          <a:stretch/>
        </p:blipFill>
        <p:spPr>
          <a:xfrm>
            <a:off x="6916566" y="1807267"/>
            <a:ext cx="3937000" cy="2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다루기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40B8D9-B96E-548A-BEBB-B74720A92B7A}"/>
              </a:ext>
            </a:extLst>
          </p:cNvPr>
          <p:cNvSpPr txBox="1"/>
          <p:nvPr/>
        </p:nvSpPr>
        <p:spPr>
          <a:xfrm>
            <a:off x="1406258" y="1630685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모든 요소에 접근하는 방법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5405583-8D51-D83F-AE0F-8AFA02E7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74" y="2308996"/>
            <a:ext cx="2590800" cy="787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1ACCE9-828B-0030-9E51-05310DB5B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762"/>
          <a:stretch/>
        </p:blipFill>
        <p:spPr>
          <a:xfrm>
            <a:off x="6499149" y="1817023"/>
            <a:ext cx="3937000" cy="2573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DB6AD3F-C985-2D87-5D60-69F32081A55D}"/>
              </a:ext>
            </a:extLst>
          </p:cNvPr>
          <p:cNvSpPr txBox="1"/>
          <p:nvPr/>
        </p:nvSpPr>
        <p:spPr>
          <a:xfrm>
            <a:off x="1396355" y="3503092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콜백함수란</a:t>
            </a:r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 </a:t>
            </a:r>
            <a:endParaRPr lang="ko-KR" altLang="en-US" sz="2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D6384C-A638-1708-258B-988D671C0A49}"/>
              </a:ext>
            </a:extLst>
          </p:cNvPr>
          <p:cNvSpPr txBox="1"/>
          <p:nvPr/>
        </p:nvSpPr>
        <p:spPr>
          <a:xfrm>
            <a:off x="3356091" y="3562546"/>
            <a:ext cx="588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간단히 말해서 다른 함수에 파라미터로 전달되는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C743F3-2B0D-71F0-96BB-A2F12E147F73}"/>
              </a:ext>
            </a:extLst>
          </p:cNvPr>
          <p:cNvSpPr txBox="1"/>
          <p:nvPr/>
        </p:nvSpPr>
        <p:spPr>
          <a:xfrm>
            <a:off x="1395258" y="4161798"/>
            <a:ext cx="588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각 요소에 대해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호출함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93431B-13D6-4EC6-1CF2-78A9D446E851}"/>
              </a:ext>
            </a:extLst>
          </p:cNvPr>
          <p:cNvSpPr txBox="1"/>
          <p:nvPr/>
        </p:nvSpPr>
        <p:spPr>
          <a:xfrm>
            <a:off x="1406258" y="4913468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화살표 함수 표기법</a:t>
            </a:r>
          </a:p>
        </p:txBody>
      </p:sp>
    </p:spTree>
    <p:extLst>
      <p:ext uri="{BB962C8B-B14F-4D97-AF65-F5344CB8AC3E}">
        <p14:creationId xmlns:p14="http://schemas.microsoft.com/office/powerpoint/2010/main" val="258838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7904</TotalTime>
  <Words>872</Words>
  <Application>Microsoft Office PowerPoint</Application>
  <PresentationFormat>와이드스크린</PresentationFormat>
  <Paragraphs>194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NanumGothic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민 기홍</cp:lastModifiedBy>
  <cp:revision>23</cp:revision>
  <dcterms:created xsi:type="dcterms:W3CDTF">2023-02-07T08:27:46Z</dcterms:created>
  <dcterms:modified xsi:type="dcterms:W3CDTF">2023-05-10T14:53:40Z</dcterms:modified>
</cp:coreProperties>
</file>